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Economica"/>
      <p:regular r:id="rId12"/>
      <p:bold r:id="rId13"/>
      <p:italic r:id="rId14"/>
      <p:boldItalic r:id="rId15"/>
    </p:embeddedFont>
    <p:embeddedFont>
      <p:font typeface="Pacifico"/>
      <p:regular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Economica-bold.fntdata"/><Relationship Id="rId12" Type="http://schemas.openxmlformats.org/officeDocument/2006/relationships/font" Target="fonts/Economic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boldItalic.fntdata"/><Relationship Id="rId14" Type="http://schemas.openxmlformats.org/officeDocument/2006/relationships/font" Target="fonts/Economica-italic.fntdata"/><Relationship Id="rId17" Type="http://schemas.openxmlformats.org/officeDocument/2006/relationships/font" Target="fonts/OpenSans-regular.fntdata"/><Relationship Id="rId16" Type="http://schemas.openxmlformats.org/officeDocument/2006/relationships/font" Target="fonts/Pacific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italic.fntdata"/><Relationship Id="rId6" Type="http://schemas.openxmlformats.org/officeDocument/2006/relationships/slide" Target="slides/slide1.xml"/><Relationship Id="rId18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f8954bc_0_5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f8954bc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8954bc_0_5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8954bc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6f8954bc_0_9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6f8954bc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4ad887abb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4ad887ab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4ad887ab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4ad887ab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4ad887ab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04ad887ab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207575"/>
            <a:ext cx="3054600" cy="405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/>
              <a:t>Vehicle</a:t>
            </a:r>
            <a:r>
              <a:rPr lang="en" sz="5300"/>
              <a:t> for environment and for country </a:t>
            </a:r>
            <a:endParaRPr sz="5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oogle Shape;67;p14"/>
          <p:cNvCxnSpPr/>
          <p:nvPr/>
        </p:nvCxnSpPr>
        <p:spPr>
          <a:xfrm>
            <a:off x="420075" y="2927037"/>
            <a:ext cx="8336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understanding </a:t>
            </a:r>
            <a:endParaRPr/>
          </a:p>
        </p:txBody>
      </p:sp>
      <p:grpSp>
        <p:nvGrpSpPr>
          <p:cNvPr id="69" name="Google Shape;69;p14"/>
          <p:cNvGrpSpPr/>
          <p:nvPr/>
        </p:nvGrpSpPr>
        <p:grpSpPr>
          <a:xfrm>
            <a:off x="369350" y="2864883"/>
            <a:ext cx="129000" cy="770742"/>
            <a:chOff x="369350" y="2864883"/>
            <a:chExt cx="129000" cy="770742"/>
          </a:xfrm>
        </p:grpSpPr>
        <p:sp>
          <p:nvSpPr>
            <p:cNvPr id="70" name="Google Shape;70;p14"/>
            <p:cNvSpPr/>
            <p:nvPr/>
          </p:nvSpPr>
          <p:spPr>
            <a:xfrm>
              <a:off x="369350" y="2864883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1" name="Google Shape;71;p14"/>
            <p:cNvCxnSpPr/>
            <p:nvPr/>
          </p:nvCxnSpPr>
          <p:spPr>
            <a:xfrm>
              <a:off x="433850" y="2991525"/>
              <a:ext cx="0" cy="6441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72" name="Google Shape;72;p14"/>
          <p:cNvSpPr txBox="1"/>
          <p:nvPr>
            <p:ph idx="4294967295" type="body"/>
          </p:nvPr>
        </p:nvSpPr>
        <p:spPr>
          <a:xfrm>
            <a:off x="464100" y="3238125"/>
            <a:ext cx="2174400" cy="12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Great scope for renewable in energy but there is limited adoption of electric vehicle among customers </a:t>
            </a:r>
            <a:endParaRPr sz="1100"/>
          </a:p>
        </p:txBody>
      </p:sp>
      <p:grpSp>
        <p:nvGrpSpPr>
          <p:cNvPr id="73" name="Google Shape;73;p14"/>
          <p:cNvGrpSpPr/>
          <p:nvPr/>
        </p:nvGrpSpPr>
        <p:grpSpPr>
          <a:xfrm>
            <a:off x="1553050" y="1736575"/>
            <a:ext cx="129000" cy="1254971"/>
            <a:chOff x="1553050" y="1736575"/>
            <a:chExt cx="129000" cy="1254971"/>
          </a:xfrm>
        </p:grpSpPr>
        <p:sp>
          <p:nvSpPr>
            <p:cNvPr id="74" name="Google Shape;74;p14"/>
            <p:cNvSpPr/>
            <p:nvPr/>
          </p:nvSpPr>
          <p:spPr>
            <a:xfrm>
              <a:off x="1553050" y="2862546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5" name="Google Shape;75;p14"/>
            <p:cNvCxnSpPr/>
            <p:nvPr/>
          </p:nvCxnSpPr>
          <p:spPr>
            <a:xfrm rot="10800000">
              <a:off x="1614125" y="1736575"/>
              <a:ext cx="0" cy="11283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76" name="Google Shape;76;p14"/>
          <p:cNvSpPr txBox="1"/>
          <p:nvPr>
            <p:ph idx="4294967295" type="body"/>
          </p:nvPr>
        </p:nvSpPr>
        <p:spPr>
          <a:xfrm>
            <a:off x="1682050" y="1147225"/>
            <a:ext cx="2174400" cy="109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There is a allot of employees to right assignment to right person</a:t>
            </a:r>
            <a:endParaRPr sz="1100"/>
          </a:p>
        </p:txBody>
      </p:sp>
      <p:grpSp>
        <p:nvGrpSpPr>
          <p:cNvPr id="77" name="Google Shape;77;p14"/>
          <p:cNvGrpSpPr/>
          <p:nvPr/>
        </p:nvGrpSpPr>
        <p:grpSpPr>
          <a:xfrm>
            <a:off x="3484800" y="2862533"/>
            <a:ext cx="129000" cy="773079"/>
            <a:chOff x="3484800" y="2862533"/>
            <a:chExt cx="129000" cy="773079"/>
          </a:xfrm>
        </p:grpSpPr>
        <p:sp>
          <p:nvSpPr>
            <p:cNvPr id="78" name="Google Shape;78;p14"/>
            <p:cNvSpPr/>
            <p:nvPr/>
          </p:nvSpPr>
          <p:spPr>
            <a:xfrm>
              <a:off x="3484800" y="2862533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9" name="Google Shape;79;p14"/>
            <p:cNvCxnSpPr/>
            <p:nvPr/>
          </p:nvCxnSpPr>
          <p:spPr>
            <a:xfrm>
              <a:off x="3546200" y="2991513"/>
              <a:ext cx="0" cy="6441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80" name="Google Shape;80;p14"/>
          <p:cNvSpPr txBox="1"/>
          <p:nvPr>
            <p:ph idx="4294967295" type="body"/>
          </p:nvPr>
        </p:nvSpPr>
        <p:spPr>
          <a:xfrm>
            <a:off x="3341875" y="3390450"/>
            <a:ext cx="2174400" cy="12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There is need of operational plan for running a smooth business </a:t>
            </a:r>
            <a:endParaRPr sz="1100"/>
          </a:p>
        </p:txBody>
      </p:sp>
      <p:grpSp>
        <p:nvGrpSpPr>
          <p:cNvPr id="81" name="Google Shape;81;p14"/>
          <p:cNvGrpSpPr/>
          <p:nvPr/>
        </p:nvGrpSpPr>
        <p:grpSpPr>
          <a:xfrm>
            <a:off x="5144075" y="1736575"/>
            <a:ext cx="129000" cy="1257296"/>
            <a:chOff x="5144075" y="1736575"/>
            <a:chExt cx="129000" cy="1257296"/>
          </a:xfrm>
        </p:grpSpPr>
        <p:sp>
          <p:nvSpPr>
            <p:cNvPr id="82" name="Google Shape;82;p14"/>
            <p:cNvSpPr/>
            <p:nvPr/>
          </p:nvSpPr>
          <p:spPr>
            <a:xfrm>
              <a:off x="5144075" y="2864871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3" name="Google Shape;83;p14"/>
            <p:cNvCxnSpPr/>
            <p:nvPr/>
          </p:nvCxnSpPr>
          <p:spPr>
            <a:xfrm rot="10800000">
              <a:off x="5208575" y="1736575"/>
              <a:ext cx="0" cy="11283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84" name="Google Shape;84;p14"/>
          <p:cNvSpPr txBox="1"/>
          <p:nvPr>
            <p:ph idx="4294967295" type="body"/>
          </p:nvPr>
        </p:nvSpPr>
        <p:spPr>
          <a:xfrm>
            <a:off x="5273075" y="869950"/>
            <a:ext cx="2174400" cy="10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Coordinates of employees 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And controlling the operational strategy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grpSp>
        <p:nvGrpSpPr>
          <p:cNvPr id="85" name="Google Shape;85;p14"/>
          <p:cNvGrpSpPr/>
          <p:nvPr/>
        </p:nvGrpSpPr>
        <p:grpSpPr>
          <a:xfrm>
            <a:off x="6657900" y="2864871"/>
            <a:ext cx="129000" cy="770742"/>
            <a:chOff x="6657900" y="2864871"/>
            <a:chExt cx="129000" cy="770742"/>
          </a:xfrm>
        </p:grpSpPr>
        <p:sp>
          <p:nvSpPr>
            <p:cNvPr id="86" name="Google Shape;86;p14"/>
            <p:cNvSpPr/>
            <p:nvPr/>
          </p:nvSpPr>
          <p:spPr>
            <a:xfrm>
              <a:off x="6657900" y="2864871"/>
              <a:ext cx="129000" cy="12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7" name="Google Shape;87;p14"/>
            <p:cNvCxnSpPr/>
            <p:nvPr/>
          </p:nvCxnSpPr>
          <p:spPr>
            <a:xfrm>
              <a:off x="6722400" y="2991513"/>
              <a:ext cx="0" cy="6441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88" name="Google Shape;88;p14"/>
          <p:cNvSpPr txBox="1"/>
          <p:nvPr>
            <p:ph idx="4294967295" type="body"/>
          </p:nvPr>
        </p:nvSpPr>
        <p:spPr>
          <a:xfrm>
            <a:off x="6581700" y="3390450"/>
            <a:ext cx="2174400" cy="12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Implementation of strategy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104050" y="161450"/>
            <a:ext cx="4045200" cy="493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BCS SOLUTION </a:t>
            </a:r>
            <a:endParaRPr sz="1600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Expansion plan for 5 yea</a:t>
            </a: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 </a:t>
            </a:r>
            <a:endParaRPr sz="1600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 1st year</a:t>
            </a: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                                                    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middle class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moderate speed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Moderate range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Moderate charging time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Affordable price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Focused only on Bangalore city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2nd year</a:t>
            </a: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middle class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 model with 3 segment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Improve and add on features on existing product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3rd year </a:t>
            </a:r>
            <a:endParaRPr sz="1600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middle class and upper class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Launched new products to attract upper middle class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5"/>
          <p:cNvSpPr txBox="1"/>
          <p:nvPr>
            <p:ph idx="2" type="body"/>
          </p:nvPr>
        </p:nvSpPr>
        <p:spPr>
          <a:xfrm>
            <a:off x="4962575" y="380575"/>
            <a:ext cx="3837000" cy="493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n">
                <a:solidFill>
                  <a:schemeClr val="dk1"/>
                </a:solidFill>
              </a:rPr>
              <a:t>I</a:t>
            </a:r>
            <a:r>
              <a:rPr lang="en">
                <a:solidFill>
                  <a:schemeClr val="dk1"/>
                </a:solidFill>
              </a:rPr>
              <a:t>mprove range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n">
                <a:solidFill>
                  <a:schemeClr val="dk1"/>
                </a:solidFill>
              </a:rPr>
              <a:t>Improve quality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n">
                <a:solidFill>
                  <a:schemeClr val="dk1"/>
                </a:solidFill>
              </a:rPr>
              <a:t>Improve look of product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n">
                <a:solidFill>
                  <a:schemeClr val="dk1"/>
                </a:solidFill>
              </a:rPr>
              <a:t> Improve charging time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4th year </a:t>
            </a:r>
            <a:endParaRPr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Increasing features of existing product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Add some new features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Set up service centre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5th year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Expand to other city like delhi and kolkata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Add CRM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Cuty wise model launched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700">
                <a:solidFill>
                  <a:schemeClr val="lt1"/>
                </a:solidFill>
                <a:highlight>
                  <a:schemeClr val="lt2"/>
                </a:highlight>
              </a:rPr>
              <a:t>Product development plan</a:t>
            </a:r>
            <a:endParaRPr sz="3700">
              <a:highlight>
                <a:schemeClr val="lt2"/>
              </a:highlight>
            </a:endParaRPr>
          </a:p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311700" y="1225225"/>
            <a:ext cx="8706600" cy="37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As  our customer aspirations of 1st year we have to focused on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Moderate speed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Moderate price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Range is more than moderate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Moderate charging time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Appearance is to be normal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 Now we are focused on product upgradation so we have to invest in our technology or hiring technology from some else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on some management software like CRM for increasing our efficiency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highlight>
                  <a:schemeClr val="lt2"/>
                </a:highlight>
              </a:rPr>
              <a:t>Operational Plan  </a:t>
            </a:r>
            <a:endParaRPr>
              <a:solidFill>
                <a:schemeClr val="lt1"/>
              </a:solidFill>
              <a:highlight>
                <a:schemeClr val="lt2"/>
              </a:highlight>
            </a:endParaRPr>
          </a:p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-438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Font typeface="Arial"/>
              <a:buChar char="●"/>
            </a:pPr>
            <a:r>
              <a:rPr lang="en" sz="3300">
                <a:latin typeface="Arial"/>
                <a:ea typeface="Arial"/>
                <a:cs typeface="Arial"/>
                <a:sym typeface="Arial"/>
              </a:rPr>
              <a:t>strategic plan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-438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Font typeface="Arial"/>
              <a:buChar char="●"/>
            </a:pPr>
            <a:r>
              <a:rPr lang="en" sz="3300">
                <a:latin typeface="Arial"/>
                <a:ea typeface="Arial"/>
                <a:cs typeface="Arial"/>
                <a:sym typeface="Arial"/>
              </a:rPr>
              <a:t>goals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-438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Font typeface="Arial"/>
              <a:buChar char="●"/>
            </a:pPr>
            <a:r>
              <a:rPr lang="en" sz="3300">
                <a:latin typeface="Arial"/>
                <a:ea typeface="Arial"/>
                <a:cs typeface="Arial"/>
                <a:sym typeface="Arial"/>
              </a:rPr>
              <a:t> select KPI’S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-438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Font typeface="Arial"/>
              <a:buChar char="●"/>
            </a:pPr>
            <a:r>
              <a:rPr lang="en" sz="3300">
                <a:latin typeface="Arial"/>
                <a:ea typeface="Arial"/>
                <a:cs typeface="Arial"/>
                <a:sym typeface="Arial"/>
              </a:rPr>
              <a:t>tracking system 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-438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Font typeface="Arial"/>
              <a:buChar char="●"/>
            </a:pPr>
            <a:r>
              <a:rPr lang="en" sz="3300">
                <a:latin typeface="Arial"/>
                <a:ea typeface="Arial"/>
                <a:cs typeface="Arial"/>
                <a:sym typeface="Arial"/>
              </a:rPr>
              <a:t> implementation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700"/>
              <a:t>Thank you </a:t>
            </a:r>
            <a:endParaRPr sz="9700"/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Archana Kumari</a:t>
            </a: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  <a:highlight>
                  <a:schemeClr val="lt2"/>
                </a:highlight>
              </a:rPr>
              <a:t>Leader </a:t>
            </a:r>
            <a:endParaRPr sz="2800">
              <a:solidFill>
                <a:schemeClr val="lt1"/>
              </a:solidFill>
              <a:highlight>
                <a:schemeClr val="lt2"/>
              </a:highlight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